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15"/>
  </p:notesMasterIdLst>
  <p:sldIdLst>
    <p:sldId id="256" r:id="rId3"/>
    <p:sldId id="760" r:id="rId4"/>
    <p:sldId id="258" r:id="rId5"/>
    <p:sldId id="260" r:id="rId6"/>
    <p:sldId id="277" r:id="rId7"/>
    <p:sldId id="276" r:id="rId8"/>
    <p:sldId id="259" r:id="rId9"/>
    <p:sldId id="278" r:id="rId10"/>
    <p:sldId id="273" r:id="rId11"/>
    <p:sldId id="274" r:id="rId12"/>
    <p:sldId id="270" r:id="rId13"/>
    <p:sldId id="261" r:id="rId14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6"/>
    </p:embeddedFont>
    <p:embeddedFont>
      <p:font typeface="Avenir" panose="02000503020000020003" pitchFamily="2" charset="0"/>
      <p:regular r:id="rId17"/>
      <p:italic r:id="rId18"/>
    </p:embeddedFont>
    <p:embeddedFont>
      <p:font typeface="Avenir Book" panose="02000503020000020003" pitchFamily="2" charset="0"/>
      <p:regular r:id="rId19"/>
      <p: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  <p:embeddedFont>
      <p:font typeface="Kodchasan" pitchFamily="2" charset="-34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1qUb3GE3KJAD5uhMfNzY9vmzz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89" d="100"/>
          <a:sy n="89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non serve traduzione</a:t>
            </a:r>
            <a:endParaRPr dirty="0"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069598a15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/>
              <a:t>tradurre togliere l'italiano , lasciare in inglese e cinese a seguire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8" name="Google Shape;248;g2b069598a1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899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aggiungere il cinese </a:t>
            </a:r>
            <a:endParaRPr dirty="0"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627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Mettere GRAZIE in cinese e basta invece dell'italiano... se vi viene una bella citazione con cui chiudere mettetela.</a:t>
            </a:r>
            <a:endParaRPr dirty="0"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/>
              <a:t>Jacopo aggiungi la tua slide non serve traduzione</a:t>
            </a: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8C4B8-B400-46F9-B47D-D670E80E39F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tradurre il testo piccolo e i 5 titoli. non tradurre la figura. i box in Cinese da mettere accanto in qualche modo</a:t>
            </a:r>
            <a:endParaRPr dirty="0"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Tradurre in inglese (Jacopo) togliere il testo in italiano.  aggiungere il testo in in cinese </a:t>
            </a:r>
            <a:r>
              <a:rPr lang="it-IT" dirty="0" err="1"/>
              <a:t>accando</a:t>
            </a:r>
            <a:r>
              <a:rPr lang="it-IT" dirty="0"/>
              <a:t> al testo in inglese. occhio alle animazione  da preservare</a:t>
            </a:r>
            <a:endParaRPr dirty="0"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Lasciare così</a:t>
            </a:r>
            <a:endParaRPr dirty="0"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6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dirty="0"/>
              <a:t>Aggiungere testo cinese </a:t>
            </a:r>
            <a:r>
              <a:rPr lang="it-IT" dirty="0" err="1"/>
              <a:t>accando</a:t>
            </a:r>
            <a:r>
              <a:rPr lang="it-IT" dirty="0"/>
              <a:t> nelle palle. occhio alle animazioni da preservare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Da tradurre in Inglese e cinese, togliere italiano. </a:t>
            </a:r>
            <a:endParaRPr dirty="0"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lasciare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13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069598a15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tradurre togliere l'italiano , lasciare in inglese e cinese a seguire</a:t>
            </a:r>
            <a:endParaRPr dirty="0"/>
          </a:p>
        </p:txBody>
      </p:sp>
      <p:sp>
        <p:nvSpPr>
          <p:cNvPr id="248" name="Google Shape;248;g2b069598a1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710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 1">
  <p:cSld name="Diapositiva titolo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3145536" y="40521"/>
            <a:ext cx="50079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16D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E51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216408" y="3108959"/>
            <a:ext cx="32004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8775192" y="3108958"/>
            <a:ext cx="32004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1_Diapositiva tito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9" name="Google Shape;79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1_Titolo e contenu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14478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86" name="Google Shape;86;p2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5912875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01" name="Google Shape;101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1" name="Google Shape;111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7" name="Google Shape;117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00" y="2247900"/>
            <a:ext cx="4539054" cy="329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78230" y="1834976"/>
            <a:ext cx="5181600" cy="39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212230" y="1834976"/>
            <a:ext cx="5181600" cy="391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/>
          <p:nvPr/>
        </p:nvSpPr>
        <p:spPr>
          <a:xfrm>
            <a:off x="10998543" y="6255717"/>
            <a:ext cx="79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78230" y="1120656"/>
            <a:ext cx="10515600" cy="57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83CC-BCFD-4C33-8F96-DA50602DC017}" type="datetimeFigureOut">
              <a:rPr lang="it-IT" smtClean="0"/>
              <a:pPr/>
              <a:t>22/03/24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4BFB-A016-44A9-8A0F-0B5FAE6BE5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1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Layout personalizzato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11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8200" y="2523743"/>
            <a:ext cx="3825300" cy="3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/>
        </p:nvSpPr>
        <p:spPr>
          <a:xfrm>
            <a:off x="10998543" y="6255717"/>
            <a:ext cx="79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189" y="344269"/>
            <a:ext cx="1934929" cy="510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/>
          <p:nvPr/>
        </p:nvSpPr>
        <p:spPr>
          <a:xfrm>
            <a:off x="3054285" y="22718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77" y="343552"/>
            <a:ext cx="2566409" cy="57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463" y="376568"/>
            <a:ext cx="1678416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071" y="238521"/>
            <a:ext cx="2194502" cy="70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6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189" y="389599"/>
            <a:ext cx="1812271" cy="4779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16D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odchasan"/>
              <a:buNone/>
              <a:defRPr sz="4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odchasan"/>
              <a:buNone/>
              <a:defRPr sz="1800" b="0" i="0" u="none" strike="noStrike" cap="none">
                <a:solidFill>
                  <a:srgbClr val="000000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9" name="Google Shape;39;p21"/>
          <p:cNvPicPr preferRelativeResize="0"/>
          <p:nvPr/>
        </p:nvPicPr>
        <p:blipFill rotWithShape="1">
          <a:blip r:embed="rId19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8754" y="-322453"/>
            <a:ext cx="7927200" cy="7927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" name="Google Shape;40;p21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0151" y="0"/>
            <a:ext cx="1541852" cy="10901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/>
          <p:nvPr/>
        </p:nvSpPr>
        <p:spPr>
          <a:xfrm>
            <a:off x="0" y="1045030"/>
            <a:ext cx="12192000" cy="5290456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423" y="2630560"/>
            <a:ext cx="6115154" cy="159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1;p17">
            <a:extLst>
              <a:ext uri="{FF2B5EF4-FFF2-40B4-BE49-F238E27FC236}">
                <a16:creationId xmlns:a16="http://schemas.microsoft.com/office/drawing/2014/main" id="{B0B607C0-70E9-2EA8-EF6C-F84AA5A54434}"/>
              </a:ext>
            </a:extLst>
          </p:cNvPr>
          <p:cNvSpPr txBox="1"/>
          <p:nvPr/>
        </p:nvSpPr>
        <p:spPr>
          <a:xfrm>
            <a:off x="3052815" y="4624705"/>
            <a:ext cx="61007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Direzione Innovazione NBFC</a:t>
            </a:r>
            <a:endParaRPr sz="2400" b="1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069598a15_0_115"/>
          <p:cNvSpPr/>
          <p:nvPr/>
        </p:nvSpPr>
        <p:spPr>
          <a:xfrm>
            <a:off x="0" y="1056904"/>
            <a:ext cx="12192000" cy="5801096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7E1468A-58B2-4EE5-1151-586F86683171}"/>
              </a:ext>
            </a:extLst>
          </p:cNvPr>
          <p:cNvGrpSpPr/>
          <p:nvPr/>
        </p:nvGrpSpPr>
        <p:grpSpPr>
          <a:xfrm>
            <a:off x="245593" y="2354032"/>
            <a:ext cx="5850407" cy="3447064"/>
            <a:chOff x="268038" y="2139349"/>
            <a:chExt cx="5850407" cy="3447064"/>
          </a:xfrm>
        </p:grpSpPr>
        <p:grpSp>
          <p:nvGrpSpPr>
            <p:cNvPr id="2" name="Google Shape;186;p4">
              <a:extLst>
                <a:ext uri="{FF2B5EF4-FFF2-40B4-BE49-F238E27FC236}">
                  <a16:creationId xmlns:a16="http://schemas.microsoft.com/office/drawing/2014/main" id="{C11A7F02-9E0B-FC6F-6930-5C4B3EEB554F}"/>
                </a:ext>
              </a:extLst>
            </p:cNvPr>
            <p:cNvGrpSpPr/>
            <p:nvPr/>
          </p:nvGrpSpPr>
          <p:grpSpPr>
            <a:xfrm>
              <a:off x="488937" y="2712685"/>
              <a:ext cx="5360122" cy="2371744"/>
              <a:chOff x="5067528" y="1142200"/>
              <a:chExt cx="6810423" cy="2877193"/>
            </a:xfrm>
          </p:grpSpPr>
          <p:sp>
            <p:nvSpPr>
              <p:cNvPr id="3" name="Google Shape;187;p4">
                <a:extLst>
                  <a:ext uri="{FF2B5EF4-FFF2-40B4-BE49-F238E27FC236}">
                    <a16:creationId xmlns:a16="http://schemas.microsoft.com/office/drawing/2014/main" id="{6279787D-8E23-9EF8-DD66-9A0EDD88F0EC}"/>
                  </a:ext>
                </a:extLst>
              </p:cNvPr>
              <p:cNvSpPr/>
              <p:nvPr/>
            </p:nvSpPr>
            <p:spPr>
              <a:xfrm>
                <a:off x="9199471" y="1142200"/>
                <a:ext cx="2264367" cy="788584"/>
              </a:xfrm>
              <a:prstGeom prst="rect">
                <a:avLst/>
              </a:prstGeom>
              <a:noFill/>
              <a:ln w="9525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20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Call esterne</a:t>
                </a:r>
                <a:endParaRPr sz="20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4" name="Google Shape;188;p4">
                <a:extLst>
                  <a:ext uri="{FF2B5EF4-FFF2-40B4-BE49-F238E27FC236}">
                    <a16:creationId xmlns:a16="http://schemas.microsoft.com/office/drawing/2014/main" id="{F22579EF-9B69-3819-4E43-BB7CD2321D19}"/>
                  </a:ext>
                </a:extLst>
              </p:cNvPr>
              <p:cNvGrpSpPr/>
              <p:nvPr/>
            </p:nvGrpSpPr>
            <p:grpSpPr>
              <a:xfrm>
                <a:off x="5067528" y="1382984"/>
                <a:ext cx="6810423" cy="2636409"/>
                <a:chOff x="4898118" y="786739"/>
                <a:chExt cx="7582027" cy="2994181"/>
              </a:xfrm>
            </p:grpSpPr>
            <p:cxnSp>
              <p:nvCxnSpPr>
                <p:cNvPr id="6" name="Google Shape;189;p4">
                  <a:extLst>
                    <a:ext uri="{FF2B5EF4-FFF2-40B4-BE49-F238E27FC236}">
                      <a16:creationId xmlns:a16="http://schemas.microsoft.com/office/drawing/2014/main" id="{1CC14CE6-3F26-0EB7-DA0D-1C699046882D}"/>
                    </a:ext>
                  </a:extLst>
                </p:cNvPr>
                <p:cNvCxnSpPr>
                  <a:cxnSpLocks/>
                  <a:stCxn id="10" idx="2"/>
                  <a:endCxn id="14" idx="4"/>
                </p:cNvCxnSpPr>
                <p:nvPr/>
              </p:nvCxnSpPr>
              <p:spPr>
                <a:xfrm flipH="1">
                  <a:off x="6075742" y="1659466"/>
                  <a:ext cx="5920" cy="2121453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" name="Google Shape;192;p4">
                  <a:extLst>
                    <a:ext uri="{FF2B5EF4-FFF2-40B4-BE49-F238E27FC236}">
                      <a16:creationId xmlns:a16="http://schemas.microsoft.com/office/drawing/2014/main" id="{45DF8233-5607-7007-FF08-2F98000E5C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5746" y="3340754"/>
                  <a:ext cx="5769178" cy="14775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" name="Google Shape;194;p4">
                  <a:extLst>
                    <a:ext uri="{FF2B5EF4-FFF2-40B4-BE49-F238E27FC236}">
                      <a16:creationId xmlns:a16="http://schemas.microsoft.com/office/drawing/2014/main" id="{51D93E2D-1970-76FB-7682-F52E409AE7B5}"/>
                    </a:ext>
                  </a:extLst>
                </p:cNvPr>
                <p:cNvSpPr/>
                <p:nvPr/>
              </p:nvSpPr>
              <p:spPr>
                <a:xfrm>
                  <a:off x="10841845" y="3090165"/>
                  <a:ext cx="1638300" cy="530726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Persone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0" name="Google Shape;190;p4">
                  <a:extLst>
                    <a:ext uri="{FF2B5EF4-FFF2-40B4-BE49-F238E27FC236}">
                      <a16:creationId xmlns:a16="http://schemas.microsoft.com/office/drawing/2014/main" id="{AD7688B3-86FA-E4BB-6E21-063B53261CAB}"/>
                    </a:ext>
                  </a:extLst>
                </p:cNvPr>
                <p:cNvSpPr/>
                <p:nvPr/>
              </p:nvSpPr>
              <p:spPr>
                <a:xfrm>
                  <a:off x="5276850" y="786739"/>
                  <a:ext cx="1609625" cy="872728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NBFC</a:t>
                  </a: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dirty="0">
                      <a:latin typeface="Avenir"/>
                      <a:ea typeface="Avenir"/>
                      <a:cs typeface="Avenir"/>
                      <a:sym typeface="Avenir"/>
                    </a:rPr>
                    <a:t>Esterno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4" name="Google Shape;197;p4">
                  <a:extLst>
                    <a:ext uri="{FF2B5EF4-FFF2-40B4-BE49-F238E27FC236}">
                      <a16:creationId xmlns:a16="http://schemas.microsoft.com/office/drawing/2014/main" id="{47B92063-8DBD-1B57-E603-61DD1C560B9E}"/>
                    </a:ext>
                  </a:extLst>
                </p:cNvPr>
                <p:cNvSpPr/>
                <p:nvPr/>
              </p:nvSpPr>
              <p:spPr>
                <a:xfrm>
                  <a:off x="4898118" y="3067624"/>
                  <a:ext cx="2355250" cy="713296"/>
                </a:xfrm>
                <a:prstGeom prst="ellipse">
                  <a:avLst/>
                </a:prstGeom>
                <a:solidFill>
                  <a:srgbClr val="9CC2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4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Connect &amp; </a:t>
                  </a:r>
                  <a:r>
                    <a:rPr lang="it-IT" sz="1400" b="1" i="0" u="none" strike="noStrike" cap="none" dirty="0" err="1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Develop</a:t>
                  </a:r>
                  <a:endParaRPr sz="14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" name="Google Shape;199;p4">
                  <a:extLst>
                    <a:ext uri="{FF2B5EF4-FFF2-40B4-BE49-F238E27FC236}">
                      <a16:creationId xmlns:a16="http://schemas.microsoft.com/office/drawing/2014/main" id="{891ADE8C-3082-FC80-BCF3-F3C75016EA66}"/>
                    </a:ext>
                  </a:extLst>
                </p:cNvPr>
                <p:cNvSpPr/>
                <p:nvPr/>
              </p:nvSpPr>
              <p:spPr>
                <a:xfrm>
                  <a:off x="6515758" y="1843107"/>
                  <a:ext cx="2872961" cy="948742"/>
                </a:xfrm>
                <a:prstGeom prst="ellipse">
                  <a:avLst/>
                </a:prstGeom>
                <a:solidFill>
                  <a:srgbClr val="FFD966"/>
                </a:solidFill>
                <a:ln w="38100" cap="flat" cmpd="sng">
                  <a:solidFill>
                    <a:srgbClr val="F5F7F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i="0" u="none" strike="noStrike" cap="none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Upskilling Fellowships</a:t>
                  </a:r>
                  <a:endParaRPr sz="16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4011A7E1-A4AA-BAEA-A3BE-F8A896E59654}"/>
                </a:ext>
              </a:extLst>
            </p:cNvPr>
            <p:cNvSpPr/>
            <p:nvPr/>
          </p:nvSpPr>
          <p:spPr>
            <a:xfrm>
              <a:off x="268038" y="2139349"/>
              <a:ext cx="5850407" cy="3447064"/>
            </a:xfrm>
            <a:prstGeom prst="round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Google Shape;207;p4">
            <a:extLst>
              <a:ext uri="{FF2B5EF4-FFF2-40B4-BE49-F238E27FC236}">
                <a16:creationId xmlns:a16="http://schemas.microsoft.com/office/drawing/2014/main" id="{DF0C254D-5F8B-73F9-0B3C-981CB6457A49}"/>
              </a:ext>
            </a:extLst>
          </p:cNvPr>
          <p:cNvSpPr txBox="1"/>
          <p:nvPr/>
        </p:nvSpPr>
        <p:spPr>
          <a:xfrm>
            <a:off x="1051955" y="1084352"/>
            <a:ext cx="10088090" cy="127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C00"/>
              </a:buClr>
              <a:buSzPts val="3200"/>
              <a:buFont typeface="Arial"/>
              <a:buNone/>
            </a:pPr>
            <a:r>
              <a:rPr lang="it-IT" sz="36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Upskilling</a:t>
            </a:r>
            <a:r>
              <a:rPr lang="it-IT" sz="3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(</a:t>
            </a:r>
            <a:r>
              <a:rPr lang="it-IT" sz="36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Spoke</a:t>
            </a:r>
            <a:r>
              <a:rPr lang="it-IT" sz="3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8)</a:t>
            </a:r>
            <a:endParaRPr sz="1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C05ADF9-1680-B7B3-B115-37F082F4FD67}"/>
              </a:ext>
            </a:extLst>
          </p:cNvPr>
          <p:cNvSpPr txBox="1"/>
          <p:nvPr/>
        </p:nvSpPr>
        <p:spPr>
          <a:xfrm>
            <a:off x="7361192" y="2328796"/>
            <a:ext cx="4076509" cy="38010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Attraverso queste iniziative rivolte a soggetti esterni a NBFC, il centro si impegna a stimolare la creazione di idee imprenditoriali innovative e a coltivare nuovi talenti professionali.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Upskilling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è concepito come un viaggio guidato di co-creazione della durata di un anno, progettato per scienziati e innovatori eccezionali in grado di generare idee imprenditoriali nel regno della biodiversità. Questo percorso costituisce esso stesso un’accademia della biodiversità, volta a favorire lo sviluppo di nuove startup e/o profili professionali.</a:t>
            </a:r>
          </a:p>
          <a:p>
            <a:r>
              <a:rPr lang="it-IT" sz="1700" dirty="0">
                <a:solidFill>
                  <a:srgbClr val="0D0D0D"/>
                </a:solidFill>
                <a:latin typeface="Söhne"/>
              </a:rPr>
              <a:t>Pubblicazione attesa entro marzo 2024.</a:t>
            </a:r>
            <a:endParaRPr lang="en-US" sz="17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8DAB0D5-C1B0-04BC-002D-B7F86EE9D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7956"/>
            <a:ext cx="65" cy="4308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7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838200" y="-238194"/>
            <a:ext cx="103030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it-IT" sz="4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it-IT" sz="4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Collaborations</a:t>
            </a:r>
            <a:endParaRPr sz="4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258634" y="680966"/>
            <a:ext cx="11323766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Resources available  for sending researchers to China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Possibilities to host researchers from China</a:t>
            </a:r>
            <a:endParaRPr lang="en-AU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COMPANIES / INSTITUTIONS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Innovative SMEs interested to roadshows to China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Parks and Marine Protected </a:t>
            </a:r>
            <a:r>
              <a:rPr lang="en-AU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areas interested to staff and experience exchanges</a:t>
            </a:r>
            <a:endParaRPr lang="en-AU"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AU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PROJECTS</a:t>
            </a:r>
            <a:endParaRPr lang="en-AU"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Roadshows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Set up of innovation outpost in China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en-AU" sz="1800" b="0" i="0" u="none" strike="noStrike" cap="none" dirty="0">
                <a:solidFill>
                  <a:srgbClr val="FFFFFF"/>
                </a:solidFill>
                <a:latin typeface="Calibri"/>
                <a:ea typeface="Arial"/>
                <a:cs typeface="Calibri"/>
                <a:sym typeface="Calibri"/>
              </a:rPr>
              <a:t>2025 China-Italy </a:t>
            </a:r>
            <a:r>
              <a:rPr lang="en-AU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Science Technology and Innovation in Biodiversity Forum in China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3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/>
          <p:nvPr/>
        </p:nvSpPr>
        <p:spPr>
          <a:xfrm>
            <a:off x="0" y="1045030"/>
            <a:ext cx="12192000" cy="5290456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423" y="2630560"/>
            <a:ext cx="6115154" cy="159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3052815" y="4513195"/>
            <a:ext cx="61007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Grazie per il vostro tempo</a:t>
            </a:r>
            <a:br>
              <a:rPr lang="it-IT" sz="24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it-IT" sz="2400" b="1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Alberto Di Minin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Chief</a:t>
            </a:r>
            <a:r>
              <a:rPr lang="it-IT" sz="2400" b="1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Innovation </a:t>
            </a:r>
            <a:r>
              <a:rPr lang="it-IT" sz="2400" b="1" i="0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Officer</a:t>
            </a:r>
            <a:endParaRPr sz="2400" b="1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>
              <a:defRPr/>
            </a:pPr>
            <a:fld id="{18094BFB-A016-44A9-8A0F-0B5FAE6BE5D0}" type="slidenum">
              <a:rPr lang="it-IT" smtClean="0"/>
              <a:pPr/>
              <a:t>2</a:t>
            </a:fld>
            <a:endParaRPr lang="it-IT" altLang="en-US"/>
          </a:p>
        </p:txBody>
      </p:sp>
      <p:sp>
        <p:nvSpPr>
          <p:cNvPr id="9" name="Rettangolo 8"/>
          <p:cNvSpPr/>
          <p:nvPr/>
        </p:nvSpPr>
        <p:spPr>
          <a:xfrm>
            <a:off x="4600579" y="2154434"/>
            <a:ext cx="7243763" cy="1569660"/>
          </a:xfrm>
          <a:prstGeom prst="rect">
            <a:avLst/>
          </a:prstGeom>
          <a:solidFill>
            <a:srgbClr val="46444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Alberto Di Minin Professor  of Innovation Strategy</a:t>
            </a:r>
          </a:p>
          <a:p>
            <a:pPr>
              <a:defRPr/>
            </a:pPr>
            <a:r>
              <a:rPr lang="en-US" sz="2400" dirty="0" err="1"/>
              <a:t>Scuola</a:t>
            </a:r>
            <a:r>
              <a:rPr lang="en-US" sz="2400" dirty="0"/>
              <a:t> </a:t>
            </a:r>
            <a:r>
              <a:rPr lang="en-US" sz="2400" dirty="0" err="1"/>
              <a:t>Superiore</a:t>
            </a:r>
            <a:r>
              <a:rPr lang="en-US" sz="2400" dirty="0"/>
              <a:t> Sant’Anna</a:t>
            </a:r>
            <a:br>
              <a:rPr lang="en-US" sz="2400" dirty="0"/>
            </a:br>
            <a:r>
              <a:rPr lang="it-IT" sz="2400" dirty="0" err="1"/>
              <a:t>Chief</a:t>
            </a:r>
            <a:r>
              <a:rPr lang="it-IT" sz="2400" dirty="0"/>
              <a:t> Innovation </a:t>
            </a:r>
            <a:r>
              <a:rPr lang="it-IT" sz="2400" dirty="0" err="1"/>
              <a:t>Officer</a:t>
            </a:r>
            <a:r>
              <a:rPr lang="it-IT" sz="2400" dirty="0"/>
              <a:t> – NBFC</a:t>
            </a:r>
          </a:p>
          <a:p>
            <a:pPr>
              <a:defRPr/>
            </a:pPr>
            <a:r>
              <a:rPr lang="it-IT" sz="2400" dirty="0"/>
              <a:t>Director – Galilei Institute Chongqing University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188713" y="1020661"/>
            <a:ext cx="52102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it-IT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6444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李明林博士</a:t>
            </a:r>
            <a:endParaRPr lang="it-IT" altLang="zh-CN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6444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pitchFamily="34" charset="-128"/>
              <a:cs typeface="Arial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1903B1-D390-AF11-4A36-122567D609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32" y="1120677"/>
            <a:ext cx="3657608" cy="287302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E8CD319-C2C2-368A-4C6F-D54536D74102}"/>
              </a:ext>
            </a:extLst>
          </p:cNvPr>
          <p:cNvSpPr/>
          <p:nvPr/>
        </p:nvSpPr>
        <p:spPr>
          <a:xfrm>
            <a:off x="1757363" y="4207828"/>
            <a:ext cx="4057650" cy="2331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IACOPO QUA</a:t>
            </a:r>
          </a:p>
        </p:txBody>
      </p:sp>
    </p:spTree>
    <p:extLst>
      <p:ext uri="{BB962C8B-B14F-4D97-AF65-F5344CB8AC3E}">
        <p14:creationId xmlns:p14="http://schemas.microsoft.com/office/powerpoint/2010/main" val="236399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0" y="1045030"/>
            <a:ext cx="12192000" cy="5290456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73" y="1329281"/>
            <a:ext cx="10748313" cy="488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838200" y="-238194"/>
            <a:ext cx="103030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it-IT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INNOVAZIONE e BIODIVERSITA'</a:t>
            </a:r>
            <a:endParaRPr sz="4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258634" y="680966"/>
            <a:ext cx="11323766" cy="52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PERCHE'?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Garantire NBFC ROB (Return on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Biodiversity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Garantire NBFC ROI (Return on Investment)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Affiancare gli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Spoke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 Piattaforme, i Tavoli Trasversali / Dottorato/ Aziende Partner: </a:t>
            </a:r>
            <a:b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Ascolto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dei ricercatori: partiamo da loro!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Abilitare Prassi Innovative MCRV (Monitoring,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Conserving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Restoring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Valorization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it-IT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identificare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innovatori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Affiancare lo sviluppo di NBFC Gateway: </a:t>
            </a:r>
            <a:r>
              <a:rPr lang="it-IT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traiettorie di impatto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Farci aiutare in ottica di Open Innovation con i partner giusti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COSA?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Monitorare e proteggere attività di ricerca NBFC – Linee Guida e Piano Proprietà Intellettuale (+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Materias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Monitorare prassi e progetti innovativi (in collaborazione con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Spoke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7 + Gateway + Osservatorio Nazionale)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Presidiare la dimensione di politiche industriali su scala internazionale (OECD, Biodiversa+, JRC, </a:t>
            </a:r>
            <a:r>
              <a:rPr lang="it-IT" sz="1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Biodiversity&amp;Business</a:t>
            </a:r>
            <a:r>
              <a:rPr lang="it-IT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r>
              <a:rPr lang="it-IT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Affiancare il deployment degli strumenti innovazione: </a:t>
            </a:r>
            <a:r>
              <a:rPr lang="it-IT" sz="180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Upskilling</a:t>
            </a:r>
            <a:r>
              <a:rPr lang="it-IT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SME, Parchi (insieme a Consorzio </a:t>
            </a:r>
            <a:r>
              <a:rPr lang="it-IT" sz="180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Elis</a:t>
            </a:r>
            <a:r>
              <a:rPr lang="it-IT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28183" y="-139783"/>
            <a:ext cx="103030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it-IT" sz="4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Innovation Team</a:t>
            </a:r>
            <a:endParaRPr sz="4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0;p14">
            <a:extLst>
              <a:ext uri="{FF2B5EF4-FFF2-40B4-BE49-F238E27FC236}">
                <a16:creationId xmlns:a16="http://schemas.microsoft.com/office/drawing/2014/main" id="{731FB643-EEE2-95EE-CE15-B81B241FD793}"/>
              </a:ext>
            </a:extLst>
          </p:cNvPr>
          <p:cNvSpPr/>
          <p:nvPr/>
        </p:nvSpPr>
        <p:spPr>
          <a:xfrm>
            <a:off x="6440130" y="1059522"/>
            <a:ext cx="5098027" cy="3369603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bg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1;p14">
            <a:extLst>
              <a:ext uri="{FF2B5EF4-FFF2-40B4-BE49-F238E27FC236}">
                <a16:creationId xmlns:a16="http://schemas.microsoft.com/office/drawing/2014/main" id="{4BDE8465-A361-F3AE-6CC7-B5381AB6E3C4}"/>
              </a:ext>
            </a:extLst>
          </p:cNvPr>
          <p:cNvSpPr txBox="1"/>
          <p:nvPr/>
        </p:nvSpPr>
        <p:spPr>
          <a:xfrm>
            <a:off x="631486" y="1047763"/>
            <a:ext cx="8750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HUB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Google Shape;162;p14">
            <a:extLst>
              <a:ext uri="{FF2B5EF4-FFF2-40B4-BE49-F238E27FC236}">
                <a16:creationId xmlns:a16="http://schemas.microsoft.com/office/drawing/2014/main" id="{C4FE4EA0-533D-964A-CFD2-D70C0656DB9C}"/>
              </a:ext>
            </a:extLst>
          </p:cNvPr>
          <p:cNvSpPr/>
          <p:nvPr/>
        </p:nvSpPr>
        <p:spPr>
          <a:xfrm>
            <a:off x="653846" y="1061879"/>
            <a:ext cx="5098026" cy="5553233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bg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4;p14">
            <a:extLst>
              <a:ext uri="{FF2B5EF4-FFF2-40B4-BE49-F238E27FC236}">
                <a16:creationId xmlns:a16="http://schemas.microsoft.com/office/drawing/2014/main" id="{FDD9B276-AB7C-0A5D-076C-C9DBF6037805}"/>
              </a:ext>
            </a:extLst>
          </p:cNvPr>
          <p:cNvSpPr txBox="1"/>
          <p:nvPr/>
        </p:nvSpPr>
        <p:spPr>
          <a:xfrm>
            <a:off x="10324289" y="647709"/>
            <a:ext cx="1342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SPOKE 8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" name="Google Shape;165;p14">
            <a:extLst>
              <a:ext uri="{FF2B5EF4-FFF2-40B4-BE49-F238E27FC236}">
                <a16:creationId xmlns:a16="http://schemas.microsoft.com/office/drawing/2014/main" id="{30556A2B-D8D5-2118-AD94-DA9655A3DFEE}"/>
              </a:ext>
            </a:extLst>
          </p:cNvPr>
          <p:cNvSpPr txBox="1"/>
          <p:nvPr/>
        </p:nvSpPr>
        <p:spPr>
          <a:xfrm>
            <a:off x="1072639" y="3856316"/>
            <a:ext cx="20500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Alberto Di Minin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bg1"/>
                </a:solidFill>
              </a:rPr>
              <a:t>CIO</a:t>
            </a: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it-IT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166;p14">
            <a:extLst>
              <a:ext uri="{FF2B5EF4-FFF2-40B4-BE49-F238E27FC236}">
                <a16:creationId xmlns:a16="http://schemas.microsoft.com/office/drawing/2014/main" id="{F2BEB831-B2BE-AF38-4AE0-246F4F2D01E6}"/>
              </a:ext>
            </a:extLst>
          </p:cNvPr>
          <p:cNvGrpSpPr/>
          <p:nvPr/>
        </p:nvGrpSpPr>
        <p:grpSpPr>
          <a:xfrm>
            <a:off x="3334825" y="1579091"/>
            <a:ext cx="2050026" cy="2980560"/>
            <a:chOff x="3246949" y="2625031"/>
            <a:chExt cx="2050026" cy="2980560"/>
          </a:xfrm>
        </p:grpSpPr>
        <p:pic>
          <p:nvPicPr>
            <p:cNvPr id="9" name="Google Shape;167;p14" descr="Immagine che contiene Viso umano, persona, uomo, vestiti&#10;&#10;Descrizione generata automaticamente">
              <a:extLst>
                <a:ext uri="{FF2B5EF4-FFF2-40B4-BE49-F238E27FC236}">
                  <a16:creationId xmlns:a16="http://schemas.microsoft.com/office/drawing/2014/main" id="{14762580-8D2E-1DC7-529F-6C309AE24448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3581" y="2625031"/>
              <a:ext cx="1636762" cy="2092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68;p14">
              <a:extLst>
                <a:ext uri="{FF2B5EF4-FFF2-40B4-BE49-F238E27FC236}">
                  <a16:creationId xmlns:a16="http://schemas.microsoft.com/office/drawing/2014/main" id="{453F9847-FF7D-2C47-90C2-797CF7F76389}"/>
                </a:ext>
              </a:extLst>
            </p:cNvPr>
            <p:cNvSpPr txBox="1"/>
            <p:nvPr/>
          </p:nvSpPr>
          <p:spPr>
            <a:xfrm>
              <a:off x="3246949" y="4866968"/>
              <a:ext cx="2050026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Antonio Carbone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dirty="0">
                  <a:solidFill>
                    <a:schemeClr val="bg1"/>
                  </a:solidFill>
                </a:rPr>
                <a:t>PM Innovation</a:t>
              </a:r>
              <a:r>
                <a:rPr lang="it-IT" sz="1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it-IT" sz="14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69;p14">
            <a:extLst>
              <a:ext uri="{FF2B5EF4-FFF2-40B4-BE49-F238E27FC236}">
                <a16:creationId xmlns:a16="http://schemas.microsoft.com/office/drawing/2014/main" id="{43AECF57-C818-F719-BDB4-185D646D6CC4}"/>
              </a:ext>
            </a:extLst>
          </p:cNvPr>
          <p:cNvSpPr txBox="1"/>
          <p:nvPr/>
        </p:nvSpPr>
        <p:spPr>
          <a:xfrm>
            <a:off x="6806573" y="3856316"/>
            <a:ext cx="20500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Maria Carmela Basile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bg1"/>
                </a:solidFill>
              </a:rPr>
              <a:t>CO-PI </a:t>
            </a:r>
            <a:r>
              <a:rPr lang="it-IT" b="1" dirty="0" err="1">
                <a:solidFill>
                  <a:schemeClr val="bg1"/>
                </a:solidFill>
              </a:rPr>
              <a:t>Spoke</a:t>
            </a:r>
            <a:r>
              <a:rPr lang="it-IT" b="1" dirty="0">
                <a:solidFill>
                  <a:schemeClr val="bg1"/>
                </a:solidFill>
              </a:rPr>
              <a:t> 8</a:t>
            </a:r>
            <a:br>
              <a:rPr lang="it-IT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0;p14">
            <a:extLst>
              <a:ext uri="{FF2B5EF4-FFF2-40B4-BE49-F238E27FC236}">
                <a16:creationId xmlns:a16="http://schemas.microsoft.com/office/drawing/2014/main" id="{A0AAAD9C-3A36-8D8B-2364-10ED1526ABC3}"/>
              </a:ext>
            </a:extLst>
          </p:cNvPr>
          <p:cNvSpPr txBox="1"/>
          <p:nvPr/>
        </p:nvSpPr>
        <p:spPr>
          <a:xfrm>
            <a:off x="9157618" y="3866474"/>
            <a:ext cx="20500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Giuseppe Gigli</a:t>
            </a:r>
            <a:b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CO-PI </a:t>
            </a:r>
            <a:r>
              <a:rPr lang="it-IT" sz="1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Spoke</a:t>
            </a: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br>
              <a:rPr lang="it-IT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71;p14" descr="Immagine che contiene persona, Viso umano, sorriso, signora&#10;&#10;Descrizione generata automaticamente">
            <a:extLst>
              <a:ext uri="{FF2B5EF4-FFF2-40B4-BE49-F238E27FC236}">
                <a16:creationId xmlns:a16="http://schemas.microsoft.com/office/drawing/2014/main" id="{7A4D1F2C-E2EC-45F3-5104-4E12BBD67A46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289" y="1641807"/>
            <a:ext cx="1580593" cy="20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2;p14" descr="Immagine che contiene vestiti, Viso umano, cravatta, persona&#10;&#10;Descrizione generata automaticamente">
            <a:extLst>
              <a:ext uri="{FF2B5EF4-FFF2-40B4-BE49-F238E27FC236}">
                <a16:creationId xmlns:a16="http://schemas.microsoft.com/office/drawing/2014/main" id="{CEBB411A-AD93-3C8A-BD26-0680B69CDE3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371" y="1641807"/>
            <a:ext cx="1580593" cy="20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3;p14">
            <a:extLst>
              <a:ext uri="{FF2B5EF4-FFF2-40B4-BE49-F238E27FC236}">
                <a16:creationId xmlns:a16="http://schemas.microsoft.com/office/drawing/2014/main" id="{DD0FB37E-98F1-FD49-7136-E7CE528BD1C9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788" y="1579091"/>
            <a:ext cx="1708016" cy="20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ssociazione Centro Elis - Open ...">
            <a:extLst>
              <a:ext uri="{FF2B5EF4-FFF2-40B4-BE49-F238E27FC236}">
                <a16:creationId xmlns:a16="http://schemas.microsoft.com/office/drawing/2014/main" id="{FD8D7063-DE4A-B2E8-BD49-3CF0D878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914" y="4899895"/>
            <a:ext cx="2444523" cy="10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rias S.r.l. | BIOCAM">
            <a:extLst>
              <a:ext uri="{FF2B5EF4-FFF2-40B4-BE49-F238E27FC236}">
                <a16:creationId xmlns:a16="http://schemas.microsoft.com/office/drawing/2014/main" id="{AE71B797-94B1-BB13-C841-AC4E29D63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7230" y="5533119"/>
            <a:ext cx="3100388" cy="8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ECD ➡️ Better Policies for Better ...">
            <a:extLst>
              <a:ext uri="{FF2B5EF4-FFF2-40B4-BE49-F238E27FC236}">
                <a16:creationId xmlns:a16="http://schemas.microsoft.com/office/drawing/2014/main" id="{F6A187C6-1E42-50E3-70AD-8FAD54879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1643" y="4606976"/>
            <a:ext cx="2857500" cy="7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20A38B1-914A-C4B3-0345-7595373448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647" y="4415183"/>
            <a:ext cx="2968419" cy="1727451"/>
          </a:xfrm>
          <a:prstGeom prst="rect">
            <a:avLst/>
          </a:prstGeom>
        </p:spPr>
      </p:pic>
      <p:sp>
        <p:nvSpPr>
          <p:cNvPr id="17" name="Google Shape;165;p14">
            <a:extLst>
              <a:ext uri="{FF2B5EF4-FFF2-40B4-BE49-F238E27FC236}">
                <a16:creationId xmlns:a16="http://schemas.microsoft.com/office/drawing/2014/main" id="{918094B1-29BC-0CA9-25EF-D06F95EE4453}"/>
              </a:ext>
            </a:extLst>
          </p:cNvPr>
          <p:cNvSpPr txBox="1"/>
          <p:nvPr/>
        </p:nvSpPr>
        <p:spPr>
          <a:xfrm>
            <a:off x="1049948" y="6142634"/>
            <a:ext cx="409939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Two open </a:t>
            </a:r>
            <a:r>
              <a:rPr lang="it-IT" b="1" dirty="0">
                <a:solidFill>
                  <a:schemeClr val="bg1"/>
                </a:solidFill>
              </a:rPr>
              <a:t>positions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43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>
            <a:off x="0" y="1045030"/>
            <a:ext cx="12192000" cy="5812970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8" name="Google Shape;228;p18"/>
          <p:cNvGrpSpPr/>
          <p:nvPr/>
        </p:nvGrpSpPr>
        <p:grpSpPr>
          <a:xfrm>
            <a:off x="280312" y="3762772"/>
            <a:ext cx="11406869" cy="517730"/>
            <a:chOff x="280312" y="3762772"/>
            <a:chExt cx="11406869" cy="517730"/>
          </a:xfrm>
        </p:grpSpPr>
        <p:cxnSp>
          <p:nvCxnSpPr>
            <p:cNvPr id="229" name="Google Shape;229;p18"/>
            <p:cNvCxnSpPr/>
            <p:nvPr/>
          </p:nvCxnSpPr>
          <p:spPr>
            <a:xfrm>
              <a:off x="1438510" y="4032978"/>
              <a:ext cx="8430066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0" name="Google Shape;230;p18"/>
            <p:cNvSpPr/>
            <p:nvPr/>
          </p:nvSpPr>
          <p:spPr>
            <a:xfrm>
              <a:off x="280312" y="3762772"/>
              <a:ext cx="1158198" cy="51773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5F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Scienza &amp; Tech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9788450" y="3762772"/>
              <a:ext cx="1898731" cy="51773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5F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Società &amp; Mercato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5264641" y="2222004"/>
            <a:ext cx="1764805" cy="4149306"/>
            <a:chOff x="5264641" y="2222004"/>
            <a:chExt cx="1764805" cy="4149306"/>
          </a:xfrm>
        </p:grpSpPr>
        <p:cxnSp>
          <p:nvCxnSpPr>
            <p:cNvPr id="233" name="Google Shape;233;p18"/>
            <p:cNvCxnSpPr>
              <a:cxnSpLocks/>
              <a:stCxn id="234" idx="2"/>
              <a:endCxn id="235" idx="0"/>
            </p:cNvCxnSpPr>
            <p:nvPr/>
          </p:nvCxnSpPr>
          <p:spPr>
            <a:xfrm>
              <a:off x="6147044" y="2729906"/>
              <a:ext cx="2097" cy="310907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" name="Google Shape;234;p18"/>
            <p:cNvSpPr/>
            <p:nvPr/>
          </p:nvSpPr>
          <p:spPr>
            <a:xfrm>
              <a:off x="5264641" y="2222004"/>
              <a:ext cx="1764805" cy="507902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5F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Esterno NBFC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5526007" y="5838979"/>
              <a:ext cx="1246267" cy="532331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5F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Interno</a:t>
              </a:r>
              <a:b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NBFC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18"/>
          <p:cNvSpPr/>
          <p:nvPr/>
        </p:nvSpPr>
        <p:spPr>
          <a:xfrm>
            <a:off x="985256" y="5701802"/>
            <a:ext cx="2834147" cy="594234"/>
          </a:xfrm>
          <a:prstGeom prst="ellipse">
            <a:avLst/>
          </a:prstGeom>
          <a:solidFill>
            <a:srgbClr val="FF8AD8">
              <a:alpha val="51764"/>
            </a:srgbClr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&amp; VALORIZING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8853034" y="5757740"/>
            <a:ext cx="2917378" cy="714491"/>
          </a:xfrm>
          <a:prstGeom prst="ellipse">
            <a:avLst/>
          </a:prstGeom>
          <a:solidFill>
            <a:srgbClr val="FEE599"/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b="1" dirty="0"/>
              <a:t>Support to </a:t>
            </a:r>
            <a:r>
              <a:rPr lang="it-IT" b="1" dirty="0" err="1"/>
              <a:t>beneficiaries</a:t>
            </a:r>
            <a:r>
              <a:rPr lang="it-IT" b="1" dirty="0"/>
              <a:t> of funding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122498" y="895999"/>
            <a:ext cx="10088090" cy="127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C00"/>
              </a:buClr>
              <a:buSzPts val="3200"/>
              <a:buFont typeface="Arial"/>
              <a:buNone/>
            </a:pPr>
            <a:r>
              <a:rPr lang="it-IT" sz="32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NBFC Innovazione – Azioni di supporto</a:t>
            </a:r>
            <a:endParaRPr sz="12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4687998" y="3709660"/>
            <a:ext cx="2834148" cy="594234"/>
          </a:xfrm>
          <a:prstGeom prst="ellipse">
            <a:avLst/>
          </a:prstGeom>
          <a:solidFill>
            <a:srgbClr val="C4E0B2"/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b="1" dirty="0"/>
              <a:t>INNOVATION AWARD</a:t>
            </a: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MCRV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6426313" y="2990517"/>
            <a:ext cx="2834148" cy="594234"/>
          </a:xfrm>
          <a:prstGeom prst="ellipse">
            <a:avLst/>
          </a:prstGeom>
          <a:solidFill>
            <a:srgbClr val="9CC2E5"/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INNOVATION CHALLENGES NBFC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1739579" y="3302014"/>
            <a:ext cx="2834148" cy="594234"/>
          </a:xfrm>
          <a:prstGeom prst="ellipse">
            <a:avLst/>
          </a:prstGeom>
          <a:solidFill>
            <a:srgbClr val="F7CAAC"/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NBFC in EUROPE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8853033" y="2452773"/>
            <a:ext cx="2834148" cy="594234"/>
          </a:xfrm>
          <a:prstGeom prst="ellipse">
            <a:avLst/>
          </a:prstGeom>
          <a:solidFill>
            <a:srgbClr val="9CC2E5"/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OECD – Biodiversity Project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8853034" y="1761020"/>
            <a:ext cx="2834148" cy="594234"/>
          </a:xfrm>
          <a:prstGeom prst="ellipse">
            <a:avLst/>
          </a:prstGeom>
          <a:solidFill>
            <a:srgbClr val="9CC2E5"/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NBFC – Innovation </a:t>
            </a:r>
            <a:r>
              <a:rPr lang="it-IT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Observatory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6545040" y="4689414"/>
            <a:ext cx="2834148" cy="594234"/>
          </a:xfrm>
          <a:prstGeom prst="ellipse">
            <a:avLst/>
          </a:prstGeom>
          <a:solidFill>
            <a:srgbClr val="FEE599">
              <a:alpha val="82352"/>
            </a:srgbClr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b="1" dirty="0"/>
              <a:t>Business Modelling NBFC</a:t>
            </a:r>
            <a:endParaRPr lang="en-AU" sz="1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3096029" y="4650929"/>
            <a:ext cx="2986548" cy="921172"/>
          </a:xfrm>
          <a:prstGeom prst="ellipse">
            <a:avLst/>
          </a:prstGeom>
          <a:solidFill>
            <a:srgbClr val="FF8AD8">
              <a:alpha val="51764"/>
            </a:srgbClr>
          </a:solidFill>
          <a:ln w="381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/Training Innovation in </a:t>
            </a:r>
            <a:r>
              <a:rPr lang="it-IT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Biodiversity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>
            <a:off x="0" y="1045030"/>
            <a:ext cx="12192000" cy="5812970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6" name="Google Shape;186;p4"/>
          <p:cNvGrpSpPr/>
          <p:nvPr/>
        </p:nvGrpSpPr>
        <p:grpSpPr>
          <a:xfrm>
            <a:off x="1678545" y="1969734"/>
            <a:ext cx="8993018" cy="4676048"/>
            <a:chOff x="451670" y="1142200"/>
            <a:chExt cx="11426281" cy="5672574"/>
          </a:xfrm>
        </p:grpSpPr>
        <p:sp>
          <p:nvSpPr>
            <p:cNvPr id="187" name="Google Shape;187;p4"/>
            <p:cNvSpPr/>
            <p:nvPr/>
          </p:nvSpPr>
          <p:spPr>
            <a:xfrm>
              <a:off x="9199471" y="1142200"/>
              <a:ext cx="2264367" cy="788584"/>
            </a:xfrm>
            <a:prstGeom prst="rect">
              <a:avLst/>
            </a:prstGeom>
            <a:noFill/>
            <a:ln w="9525" cap="flat" cmpd="sng">
              <a:solidFill>
                <a:srgbClr val="F5F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20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Call esterne</a:t>
              </a:r>
              <a:endParaRPr sz="20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88" name="Google Shape;188;p4"/>
            <p:cNvGrpSpPr/>
            <p:nvPr/>
          </p:nvGrpSpPr>
          <p:grpSpPr>
            <a:xfrm>
              <a:off x="451670" y="1382984"/>
              <a:ext cx="11426281" cy="5431790"/>
              <a:chOff x="-240705" y="786739"/>
              <a:chExt cx="12720850" cy="6168906"/>
            </a:xfrm>
          </p:grpSpPr>
          <p:cxnSp>
            <p:nvCxnSpPr>
              <p:cNvPr id="189" name="Google Shape;189;p4"/>
              <p:cNvCxnSpPr>
                <a:stCxn id="190" idx="2"/>
                <a:endCxn id="191" idx="0"/>
              </p:cNvCxnSpPr>
              <p:nvPr/>
            </p:nvCxnSpPr>
            <p:spPr>
              <a:xfrm>
                <a:off x="6081663" y="1659467"/>
                <a:ext cx="0" cy="428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1286563" y="3345184"/>
                <a:ext cx="9578361" cy="1034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3" name="Google Shape;193;p4"/>
              <p:cNvSpPr/>
              <p:nvPr/>
            </p:nvSpPr>
            <p:spPr>
              <a:xfrm>
                <a:off x="-240705" y="3060629"/>
                <a:ext cx="1638300" cy="510037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Progetti</a:t>
                </a:r>
                <a:endParaRPr sz="16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10841845" y="3090165"/>
                <a:ext cx="1638300" cy="530726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Persone</a:t>
                </a:r>
                <a:endParaRPr sz="16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5276850" y="786739"/>
                <a:ext cx="1609625" cy="872728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NBFC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dirty="0">
                    <a:latin typeface="Avenir"/>
                    <a:ea typeface="Avenir"/>
                    <a:cs typeface="Avenir"/>
                    <a:sym typeface="Avenir"/>
                  </a:rPr>
                  <a:t>Interno</a:t>
                </a:r>
                <a:endParaRPr sz="16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5262562" y="5942951"/>
                <a:ext cx="1638300" cy="850833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NBFC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dirty="0">
                    <a:latin typeface="Avenir"/>
                    <a:ea typeface="Avenir"/>
                    <a:cs typeface="Avenir"/>
                    <a:sym typeface="Avenir"/>
                  </a:rPr>
                  <a:t>Interno</a:t>
                </a:r>
                <a:endParaRPr sz="16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5" name="Google Shape;195;p4">
                <a:hlinkClick r:id="rId3" action="ppaction://hlinksldjump"/>
              </p:cNvPr>
              <p:cNvSpPr/>
              <p:nvPr/>
            </p:nvSpPr>
            <p:spPr>
              <a:xfrm>
                <a:off x="2127852" y="1356689"/>
                <a:ext cx="2287063" cy="818698"/>
              </a:xfrm>
              <a:prstGeom prst="ellipse">
                <a:avLst/>
              </a:prstGeom>
              <a:solidFill>
                <a:srgbClr val="C4E0B2"/>
              </a:solidFill>
              <a:ln w="38100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4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Territori/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4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Parchi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4033980" y="1928394"/>
                <a:ext cx="1952499" cy="587975"/>
              </a:xfrm>
              <a:prstGeom prst="ellipse">
                <a:avLst/>
              </a:prstGeom>
              <a:solidFill>
                <a:srgbClr val="FFD966"/>
              </a:solidFill>
              <a:ln w="38100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2000" b="1" dirty="0">
                    <a:latin typeface="Avenir"/>
                    <a:ea typeface="Avenir"/>
                    <a:cs typeface="Avenir"/>
                    <a:sym typeface="Avenir"/>
                  </a:rPr>
                  <a:t>SME</a:t>
                </a:r>
                <a:endParaRPr sz="20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4898118" y="3067624"/>
                <a:ext cx="2355250" cy="713296"/>
              </a:xfrm>
              <a:prstGeom prst="ellipse">
                <a:avLst/>
              </a:pr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4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Connect &amp; </a:t>
                </a:r>
                <a:r>
                  <a:rPr lang="it-IT" sz="1400" b="1" i="0" u="none" strike="noStrike" cap="none" dirty="0" err="1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Develop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8913306" y="6222231"/>
                <a:ext cx="2360071" cy="733414"/>
              </a:xfrm>
              <a:prstGeom prst="rect">
                <a:avLst/>
              </a:prstGeom>
              <a:noFill/>
              <a:ln w="9525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Valutazione interna</a:t>
                </a:r>
                <a:endParaRPr sz="11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6515758" y="1843107"/>
                <a:ext cx="2872961" cy="948742"/>
              </a:xfrm>
              <a:prstGeom prst="ellipse">
                <a:avLst/>
              </a:prstGeom>
              <a:solidFill>
                <a:srgbClr val="FFD966"/>
              </a:solidFill>
              <a:ln w="38100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Upskilling Fellowships</a:t>
                </a:r>
                <a:endParaRPr sz="16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360430" y="6280941"/>
                <a:ext cx="2074332" cy="615993"/>
              </a:xfrm>
              <a:prstGeom prst="rect">
                <a:avLst/>
              </a:prstGeom>
              <a:noFill/>
              <a:ln w="9525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Valutazione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600" b="1" dirty="0">
                    <a:latin typeface="Avenir"/>
                    <a:ea typeface="Avenir"/>
                    <a:cs typeface="Avenir"/>
                    <a:sym typeface="Avenir"/>
                  </a:rPr>
                  <a:t>interna</a:t>
                </a:r>
                <a:endParaRPr sz="16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169976" y="4054988"/>
                <a:ext cx="7542063" cy="1577183"/>
              </a:xfrm>
              <a:prstGeom prst="rect">
                <a:avLst/>
              </a:prstGeom>
              <a:solidFill>
                <a:schemeClr val="accent2">
                  <a:alpha val="56862"/>
                </a:schemeClr>
              </a:solidFill>
              <a:ln w="38100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18288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2000" b="0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  </a:t>
                </a:r>
                <a:endParaRPr sz="20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02" name="Google Shape;202;p4"/>
              <p:cNvSpPr txBox="1"/>
              <p:nvPr/>
            </p:nvSpPr>
            <p:spPr>
              <a:xfrm>
                <a:off x="6349170" y="5213805"/>
                <a:ext cx="2072791" cy="423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4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Pathfinder</a:t>
                </a:r>
                <a:endParaRPr sz="1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7097471" y="4385981"/>
                <a:ext cx="2340300" cy="799800"/>
              </a:xfrm>
              <a:prstGeom prst="ellipse">
                <a:avLst/>
              </a:prstGeom>
              <a:solidFill>
                <a:schemeClr val="accent2">
                  <a:alpha val="49803"/>
                </a:schemeClr>
              </a:solidFill>
              <a:ln w="381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Fellowships</a:t>
                </a:r>
                <a:endParaRPr sz="12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4546175" y="4277301"/>
                <a:ext cx="2340300" cy="958800"/>
              </a:xfrm>
              <a:prstGeom prst="ellipse">
                <a:avLst/>
              </a:prstGeom>
              <a:solidFill>
                <a:schemeClr val="accent2">
                  <a:alpha val="49803"/>
                </a:schemeClr>
              </a:solidFill>
              <a:ln w="381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Projects/ Fellowships</a:t>
                </a:r>
                <a:endParaRPr sz="12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422937" y="4343516"/>
                <a:ext cx="1762200" cy="862350"/>
              </a:xfrm>
              <a:prstGeom prst="ellipse">
                <a:avLst/>
              </a:prstGeom>
              <a:solidFill>
                <a:schemeClr val="accent2">
                  <a:alpha val="49803"/>
                </a:schemeClr>
              </a:solidFill>
              <a:ln w="381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11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Tech Transfer Projects</a:t>
                </a:r>
                <a:endParaRPr sz="11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791062" y="1176056"/>
              <a:ext cx="2264367" cy="720873"/>
            </a:xfrm>
            <a:prstGeom prst="rect">
              <a:avLst/>
            </a:prstGeom>
            <a:noFill/>
            <a:ln w="9525" cap="flat" cmpd="sng">
              <a:solidFill>
                <a:srgbClr val="F5F7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20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Call </a:t>
              </a:r>
              <a:r>
                <a:rPr lang="it-IT" sz="2000" b="1" dirty="0">
                  <a:latin typeface="Avenir"/>
                  <a:ea typeface="Avenir"/>
                  <a:cs typeface="Avenir"/>
                  <a:sym typeface="Avenir"/>
                </a:rPr>
                <a:t>esterne</a:t>
              </a:r>
              <a:endParaRPr sz="20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07" name="Google Shape;207;p4"/>
          <p:cNvSpPr txBox="1"/>
          <p:nvPr/>
        </p:nvSpPr>
        <p:spPr>
          <a:xfrm>
            <a:off x="1122498" y="895999"/>
            <a:ext cx="10088090" cy="127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C00"/>
              </a:buClr>
              <a:buSzPts val="3200"/>
              <a:buFont typeface="Arial"/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Strumenti di Open Innovation (Spoke 8)</a:t>
            </a: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16198-0E9C-014C-CB6C-0CDD48D43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8ED591-F9EA-25EF-200F-0400BCB78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3D15CB-4B6B-5A93-A3D5-6B92F91C2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CC0890-7F88-0FC7-C91A-CBA5AC4746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510" y="1053752"/>
            <a:ext cx="9764115" cy="52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4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069598a15_0_115"/>
          <p:cNvSpPr/>
          <p:nvPr/>
        </p:nvSpPr>
        <p:spPr>
          <a:xfrm>
            <a:off x="0" y="1056904"/>
            <a:ext cx="12192000" cy="5801096"/>
          </a:xfrm>
          <a:prstGeom prst="rect">
            <a:avLst/>
          </a:prstGeom>
          <a:gradFill>
            <a:gsLst>
              <a:gs pos="0">
                <a:srgbClr val="0071A1"/>
              </a:gs>
              <a:gs pos="100000">
                <a:srgbClr val="F2F2F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25AE1D90-811E-0815-CBA4-747D2C4F02AA}"/>
              </a:ext>
            </a:extLst>
          </p:cNvPr>
          <p:cNvGrpSpPr/>
          <p:nvPr/>
        </p:nvGrpSpPr>
        <p:grpSpPr>
          <a:xfrm>
            <a:off x="336081" y="2553687"/>
            <a:ext cx="5631332" cy="3418488"/>
            <a:chOff x="464668" y="2225075"/>
            <a:chExt cx="6229350" cy="3500438"/>
          </a:xfrm>
        </p:grpSpPr>
        <p:grpSp>
          <p:nvGrpSpPr>
            <p:cNvPr id="2" name="Google Shape;186;p4">
              <a:extLst>
                <a:ext uri="{FF2B5EF4-FFF2-40B4-BE49-F238E27FC236}">
                  <a16:creationId xmlns:a16="http://schemas.microsoft.com/office/drawing/2014/main" id="{BF18F19F-2BDE-A9F6-47C7-B1EF478CFBDF}"/>
                </a:ext>
              </a:extLst>
            </p:cNvPr>
            <p:cNvGrpSpPr/>
            <p:nvPr/>
          </p:nvGrpSpPr>
          <p:grpSpPr>
            <a:xfrm>
              <a:off x="1096469" y="2976073"/>
              <a:ext cx="5297942" cy="2343836"/>
              <a:chOff x="451670" y="1176056"/>
              <a:chExt cx="6731420" cy="2843337"/>
            </a:xfrm>
            <a:effectLst/>
          </p:grpSpPr>
          <p:grpSp>
            <p:nvGrpSpPr>
              <p:cNvPr id="4" name="Google Shape;188;p4">
                <a:extLst>
                  <a:ext uri="{FF2B5EF4-FFF2-40B4-BE49-F238E27FC236}">
                    <a16:creationId xmlns:a16="http://schemas.microsoft.com/office/drawing/2014/main" id="{0893E9FF-8046-D20F-1D1F-D9CD53701A68}"/>
                  </a:ext>
                </a:extLst>
              </p:cNvPr>
              <p:cNvGrpSpPr/>
              <p:nvPr/>
            </p:nvGrpSpPr>
            <p:grpSpPr>
              <a:xfrm>
                <a:off x="451670" y="1382984"/>
                <a:ext cx="6731420" cy="2636409"/>
                <a:chOff x="-240705" y="786739"/>
                <a:chExt cx="7494073" cy="2994181"/>
              </a:xfrm>
            </p:grpSpPr>
            <p:cxnSp>
              <p:nvCxnSpPr>
                <p:cNvPr id="6" name="Google Shape;189;p4">
                  <a:extLst>
                    <a:ext uri="{FF2B5EF4-FFF2-40B4-BE49-F238E27FC236}">
                      <a16:creationId xmlns:a16="http://schemas.microsoft.com/office/drawing/2014/main" id="{2ED8280F-71C0-642A-949B-8E21EF6B3C2D}"/>
                    </a:ext>
                  </a:extLst>
                </p:cNvPr>
                <p:cNvCxnSpPr>
                  <a:cxnSpLocks/>
                  <a:stCxn id="10" idx="2"/>
                  <a:endCxn id="14" idx="4"/>
                </p:cNvCxnSpPr>
                <p:nvPr/>
              </p:nvCxnSpPr>
              <p:spPr>
                <a:xfrm flipH="1">
                  <a:off x="6075743" y="1659466"/>
                  <a:ext cx="5920" cy="2121453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" name="Google Shape;192;p4">
                  <a:extLst>
                    <a:ext uri="{FF2B5EF4-FFF2-40B4-BE49-F238E27FC236}">
                      <a16:creationId xmlns:a16="http://schemas.microsoft.com/office/drawing/2014/main" id="{496EE180-37FD-1653-C4F4-269A4350C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563" y="3345184"/>
                  <a:ext cx="5810908" cy="2773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" name="Google Shape;193;p4">
                  <a:extLst>
                    <a:ext uri="{FF2B5EF4-FFF2-40B4-BE49-F238E27FC236}">
                      <a16:creationId xmlns:a16="http://schemas.microsoft.com/office/drawing/2014/main" id="{A610B9CE-BD89-BD29-316F-101C8E3281F4}"/>
                    </a:ext>
                  </a:extLst>
                </p:cNvPr>
                <p:cNvSpPr/>
                <p:nvPr/>
              </p:nvSpPr>
              <p:spPr>
                <a:xfrm>
                  <a:off x="-240705" y="3060629"/>
                  <a:ext cx="1638300" cy="510037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Progetti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0" name="Google Shape;190;p4">
                  <a:extLst>
                    <a:ext uri="{FF2B5EF4-FFF2-40B4-BE49-F238E27FC236}">
                      <a16:creationId xmlns:a16="http://schemas.microsoft.com/office/drawing/2014/main" id="{2DF766F3-BCAA-5CD7-532E-6075F7212390}"/>
                    </a:ext>
                  </a:extLst>
                </p:cNvPr>
                <p:cNvSpPr/>
                <p:nvPr/>
              </p:nvSpPr>
              <p:spPr>
                <a:xfrm>
                  <a:off x="5276850" y="786739"/>
                  <a:ext cx="1609625" cy="872728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NBFC </a:t>
                  </a: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600" b="1" dirty="0">
                      <a:latin typeface="Avenir"/>
                      <a:ea typeface="Avenir"/>
                      <a:cs typeface="Avenir"/>
                      <a:sym typeface="Avenir"/>
                    </a:rPr>
                    <a:t>esterno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2" name="Google Shape;195;p4">
                  <a:extLst>
                    <a:ext uri="{FF2B5EF4-FFF2-40B4-BE49-F238E27FC236}">
                      <a16:creationId xmlns:a16="http://schemas.microsoft.com/office/drawing/2014/main" id="{56877D99-F3CA-5D19-97A1-414042FD7535}"/>
                    </a:ext>
                  </a:extLst>
                </p:cNvPr>
                <p:cNvSpPr/>
                <p:nvPr/>
              </p:nvSpPr>
              <p:spPr>
                <a:xfrm>
                  <a:off x="2127852" y="1356689"/>
                  <a:ext cx="2287063" cy="818698"/>
                </a:xfrm>
                <a:prstGeom prst="ellipse">
                  <a:avLst/>
                </a:prstGeom>
                <a:solidFill>
                  <a:srgbClr val="C4E0B2"/>
                </a:solidFill>
                <a:ln w="38100" cap="flat" cmpd="sng">
                  <a:solidFill>
                    <a:srgbClr val="F5F7F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4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Territori/Parchi</a:t>
                  </a:r>
                  <a:endParaRPr sz="14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3" name="Google Shape;196;p4">
                  <a:extLst>
                    <a:ext uri="{FF2B5EF4-FFF2-40B4-BE49-F238E27FC236}">
                      <a16:creationId xmlns:a16="http://schemas.microsoft.com/office/drawing/2014/main" id="{B6AC1A74-ECD1-F164-39A6-B7F4A58DF238}"/>
                    </a:ext>
                  </a:extLst>
                </p:cNvPr>
                <p:cNvSpPr/>
                <p:nvPr/>
              </p:nvSpPr>
              <p:spPr>
                <a:xfrm>
                  <a:off x="4033980" y="1928394"/>
                  <a:ext cx="1952499" cy="587975"/>
                </a:xfrm>
                <a:prstGeom prst="ellipse">
                  <a:avLst/>
                </a:prstGeom>
                <a:solidFill>
                  <a:srgbClr val="FFD966"/>
                </a:solidFill>
                <a:ln w="38100" cap="flat" cmpd="sng">
                  <a:solidFill>
                    <a:srgbClr val="F5F7F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20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PMI</a:t>
                  </a:r>
                  <a:endParaRPr sz="20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4" name="Google Shape;197;p4">
                  <a:extLst>
                    <a:ext uri="{FF2B5EF4-FFF2-40B4-BE49-F238E27FC236}">
                      <a16:creationId xmlns:a16="http://schemas.microsoft.com/office/drawing/2014/main" id="{8E26F5D5-6B69-1EE4-79A2-6ECEF74A4757}"/>
                    </a:ext>
                  </a:extLst>
                </p:cNvPr>
                <p:cNvSpPr/>
                <p:nvPr/>
              </p:nvSpPr>
              <p:spPr>
                <a:xfrm>
                  <a:off x="4898118" y="3067624"/>
                  <a:ext cx="2355250" cy="713296"/>
                </a:xfrm>
                <a:prstGeom prst="ellipse">
                  <a:avLst/>
                </a:prstGeom>
                <a:solidFill>
                  <a:srgbClr val="9CC2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it-IT" sz="1400" b="1" i="0" u="none" strike="noStrike" cap="none" dirty="0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Connect &amp; </a:t>
                  </a:r>
                  <a:r>
                    <a:rPr lang="it-IT" sz="1400" b="1" i="0" u="none" strike="noStrike" cap="none" dirty="0" err="1">
                      <a:solidFill>
                        <a:srgbClr val="000000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Develop</a:t>
                  </a:r>
                  <a:endParaRPr sz="14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  <p:sp>
            <p:nvSpPr>
              <p:cNvPr id="5" name="Google Shape;206;p4">
                <a:extLst>
                  <a:ext uri="{FF2B5EF4-FFF2-40B4-BE49-F238E27FC236}">
                    <a16:creationId xmlns:a16="http://schemas.microsoft.com/office/drawing/2014/main" id="{67F48884-69EA-8123-A622-15DF3348D19C}"/>
                  </a:ext>
                </a:extLst>
              </p:cNvPr>
              <p:cNvSpPr/>
              <p:nvPr/>
            </p:nvSpPr>
            <p:spPr>
              <a:xfrm>
                <a:off x="791062" y="1176056"/>
                <a:ext cx="2264367" cy="720873"/>
              </a:xfrm>
              <a:prstGeom prst="rect">
                <a:avLst/>
              </a:prstGeom>
              <a:noFill/>
              <a:ln w="9525" cap="flat" cmpd="sng">
                <a:solidFill>
                  <a:srgbClr val="F5F7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2000" b="1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Call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2000" b="1" dirty="0">
                    <a:latin typeface="Avenir"/>
                    <a:ea typeface="Avenir"/>
                    <a:cs typeface="Avenir"/>
                    <a:sym typeface="Avenir"/>
                  </a:rPr>
                  <a:t>esterne</a:t>
                </a:r>
                <a:endParaRPr sz="2000" b="1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BF3E78FF-2670-867E-89DD-12DCC81D017F}"/>
                </a:ext>
              </a:extLst>
            </p:cNvPr>
            <p:cNvSpPr/>
            <p:nvPr/>
          </p:nvSpPr>
          <p:spPr>
            <a:xfrm>
              <a:off x="464668" y="2225075"/>
              <a:ext cx="6229350" cy="3500438"/>
            </a:xfrm>
            <a:prstGeom prst="round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Google Shape;207;p4">
            <a:extLst>
              <a:ext uri="{FF2B5EF4-FFF2-40B4-BE49-F238E27FC236}">
                <a16:creationId xmlns:a16="http://schemas.microsoft.com/office/drawing/2014/main" id="{BD8B05D4-C6EA-4098-62D5-F048F1C1E31E}"/>
              </a:ext>
            </a:extLst>
          </p:cNvPr>
          <p:cNvSpPr txBox="1"/>
          <p:nvPr/>
        </p:nvSpPr>
        <p:spPr>
          <a:xfrm>
            <a:off x="1051955" y="1183315"/>
            <a:ext cx="10088090" cy="127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C00"/>
              </a:buClr>
              <a:buSzPts val="3200"/>
              <a:buFont typeface="Arial"/>
              <a:buNone/>
            </a:pPr>
            <a:r>
              <a:rPr lang="it-IT" sz="36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Cascade</a:t>
            </a:r>
            <a:r>
              <a:rPr lang="it-IT" sz="3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funding (</a:t>
            </a:r>
            <a:r>
              <a:rPr lang="it-IT" sz="36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Spoke</a:t>
            </a:r>
            <a:r>
              <a:rPr lang="it-IT" sz="3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8)</a:t>
            </a:r>
            <a:endParaRPr sz="1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B1BB2E4-932D-F9B1-31A7-EB39F1254B7C}"/>
              </a:ext>
            </a:extLst>
          </p:cNvPr>
          <p:cNvSpPr txBox="1"/>
          <p:nvPr/>
        </p:nvSpPr>
        <p:spPr>
          <a:xfrm>
            <a:off x="6943465" y="2693270"/>
            <a:ext cx="4355333" cy="33547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latin typeface="Avenir Book" panose="02000503020000020003" pitchFamily="2" charset="0"/>
              </a:rPr>
              <a:t>Call da 20 milioni € </a:t>
            </a:r>
            <a:r>
              <a:rPr lang="it-IT" sz="1800" dirty="0">
                <a:latin typeface="Avenir Book" panose="02000503020000020003" pitchFamily="2" charset="0"/>
              </a:rPr>
              <a:t>a favore di </a:t>
            </a:r>
            <a:r>
              <a:rPr lang="it-IT" sz="1800" b="1" dirty="0">
                <a:latin typeface="Avenir Book" panose="02000503020000020003" pitchFamily="2" charset="0"/>
              </a:rPr>
              <a:t>micro, piccole e medie imprese</a:t>
            </a:r>
            <a:r>
              <a:rPr lang="it-IT" sz="1800" dirty="0">
                <a:latin typeface="Avenir Book" panose="02000503020000020003" pitchFamily="2" charset="0"/>
              </a:rPr>
              <a:t>, inclusi start-up e spin off, al fine di accelerare lo sviluppo di prodotti, servizi e processi nel campo della biodiversità.</a:t>
            </a:r>
          </a:p>
          <a:p>
            <a:pPr algn="just"/>
            <a:r>
              <a:rPr lang="it-IT" sz="1800" dirty="0">
                <a:latin typeface="Avenir Book" panose="02000503020000020003" pitchFamily="2" charset="0"/>
              </a:rPr>
              <a:t>150 proposte ricevute alla scadenza del 14 marzo 2024</a:t>
            </a:r>
          </a:p>
          <a:p>
            <a:pPr algn="just"/>
            <a:endParaRPr lang="it-IT" sz="1800" dirty="0">
              <a:latin typeface="Avenir Book" panose="02000503020000020003" pitchFamily="2" charset="0"/>
            </a:endParaRPr>
          </a:p>
          <a:p>
            <a:pPr algn="just"/>
            <a:r>
              <a:rPr lang="it-IT" sz="1800" b="1" dirty="0">
                <a:latin typeface="Avenir Book" panose="02000503020000020003" pitchFamily="2" charset="0"/>
              </a:rPr>
              <a:t>2 call da 14 milioni € </a:t>
            </a:r>
            <a:r>
              <a:rPr lang="it-IT" sz="1800" dirty="0">
                <a:latin typeface="Avenir Book" panose="02000503020000020003" pitchFamily="2" charset="0"/>
              </a:rPr>
              <a:t>totali a favore di </a:t>
            </a:r>
            <a:r>
              <a:rPr lang="it-IT" sz="1800" b="1" dirty="0">
                <a:latin typeface="Avenir Book" panose="02000503020000020003" pitchFamily="2" charset="0"/>
              </a:rPr>
              <a:t>parchi naturali e aree marine protette</a:t>
            </a:r>
            <a:r>
              <a:rPr lang="it-IT" sz="1800" dirty="0">
                <a:latin typeface="Avenir Book" panose="02000503020000020003" pitchFamily="2" charset="0"/>
              </a:rPr>
              <a:t>.</a:t>
            </a:r>
          </a:p>
          <a:p>
            <a:pPr algn="just"/>
            <a:r>
              <a:rPr lang="it-IT" sz="1800" dirty="0">
                <a:latin typeface="Avenir Book" panose="02000503020000020003" pitchFamily="2" charset="0"/>
              </a:rPr>
              <a:t>57 progetti già selezionati.</a:t>
            </a:r>
          </a:p>
          <a:p>
            <a:pPr algn="just"/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29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721</Words>
  <Application>Microsoft Macintosh PowerPoint</Application>
  <PresentationFormat>Widescreen</PresentationFormat>
  <Paragraphs>130</Paragraphs>
  <Slides>12</Slides>
  <Notes>12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Helvetica Neue</vt:lpstr>
      <vt:lpstr>Söhne</vt:lpstr>
      <vt:lpstr>Avenir</vt:lpstr>
      <vt:lpstr>Calibri</vt:lpstr>
      <vt:lpstr>Kodchasan</vt:lpstr>
      <vt:lpstr>ＭＳ Ｐゴシック</vt:lpstr>
      <vt:lpstr>Avenir Book</vt:lpstr>
      <vt:lpstr>Arial</vt:lpstr>
      <vt:lpstr>Tema di Office</vt:lpstr>
      <vt:lpstr>Tema di Office1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Cristiana Giordano</dc:creator>
  <cp:lastModifiedBy>Alberto Di Minin</cp:lastModifiedBy>
  <cp:revision>9</cp:revision>
  <dcterms:created xsi:type="dcterms:W3CDTF">2023-03-02T15:27:24Z</dcterms:created>
  <dcterms:modified xsi:type="dcterms:W3CDTF">2024-03-22T11:16:11Z</dcterms:modified>
</cp:coreProperties>
</file>